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27"/>
  </p:notesMasterIdLst>
  <p:handoutMasterIdLst>
    <p:handoutMasterId r:id="rId28"/>
  </p:handoutMasterIdLst>
  <p:sldIdLst>
    <p:sldId id="257" r:id="rId2"/>
    <p:sldId id="258" r:id="rId3"/>
    <p:sldId id="262" r:id="rId4"/>
    <p:sldId id="263" r:id="rId5"/>
    <p:sldId id="270" r:id="rId6"/>
    <p:sldId id="271" r:id="rId7"/>
    <p:sldId id="278" r:id="rId8"/>
    <p:sldId id="279" r:id="rId9"/>
    <p:sldId id="280" r:id="rId10"/>
    <p:sldId id="274" r:id="rId11"/>
    <p:sldId id="273" r:id="rId12"/>
    <p:sldId id="276" r:id="rId13"/>
    <p:sldId id="277" r:id="rId14"/>
    <p:sldId id="281" r:id="rId15"/>
    <p:sldId id="282" r:id="rId16"/>
    <p:sldId id="284" r:id="rId17"/>
    <p:sldId id="285" r:id="rId18"/>
    <p:sldId id="286" r:id="rId19"/>
    <p:sldId id="259" r:id="rId20"/>
    <p:sldId id="287" r:id="rId21"/>
    <p:sldId id="268" r:id="rId22"/>
    <p:sldId id="288" r:id="rId23"/>
    <p:sldId id="289" r:id="rId24"/>
    <p:sldId id="290" r:id="rId25"/>
    <p:sldId id="267" r:id="rId26"/>
  </p:sldIdLst>
  <p:sldSz cx="12192000" cy="6858000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B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51" autoAdjust="0"/>
  </p:normalViewPr>
  <p:slideViewPr>
    <p:cSldViewPr snapToGrid="0">
      <p:cViewPr varScale="1">
        <p:scale>
          <a:sx n="79" d="100"/>
          <a:sy n="79" d="100"/>
        </p:scale>
        <p:origin x="850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099"/>
    </p:cViewPr>
  </p:sorterViewPr>
  <p:notesViewPr>
    <p:cSldViewPr snapToGrid="0">
      <p:cViewPr varScale="1">
        <p:scale>
          <a:sx n="88" d="100"/>
          <a:sy n="88" d="100"/>
        </p:scale>
        <p:origin x="296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315A9B-A44B-455B-BEE4-3FFFA45BBD54}" type="datetimeFigureOut">
              <a:rPr lang="de-DE" smtClean="0"/>
              <a:t>04.02.2026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CF88F-CC8C-4A97-922D-3B6BF59F71A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94596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B79112-2017-45F0-A614-D3501D849362}" type="datetimeFigureOut">
              <a:rPr lang="de-DE" smtClean="0"/>
              <a:t>04.02.2026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0C58A5-F912-418F-9E5D-4D8E05DD2A8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9828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C58A5-F912-418F-9E5D-4D8E05DD2A8E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8305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455628"/>
            <a:ext cx="10058400" cy="13640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000" b="1" i="1">
                <a:solidFill>
                  <a:srgbClr val="009B4E">
                    <a:alpha val="60000"/>
                  </a:srgb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en-US" dirty="0"/>
          </a:p>
        </p:txBody>
      </p:sp>
      <p:sp>
        <p:nvSpPr>
          <p:cNvPr id="8" name="Rechteck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009B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noFill/>
            </a:endParaRP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6" r="1563"/>
          <a:stretch/>
        </p:blipFill>
        <p:spPr>
          <a:xfrm>
            <a:off x="17218" y="19951"/>
            <a:ext cx="9901140" cy="1332922"/>
          </a:xfrm>
          <a:prstGeom prst="rect">
            <a:avLst/>
          </a:prstGeom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9525000" y="6374113"/>
            <a:ext cx="1967298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Vorgestellt </a:t>
            </a:r>
            <a:r>
              <a:rPr lang="de-DE" smtClean="0"/>
              <a:t>am </a:t>
            </a:r>
            <a:fld id="{B0C7332E-7DB3-429E-9E79-FF4D39046953}" type="datetime1">
              <a:rPr lang="de-DE" smtClean="0"/>
              <a:t>04.02.2026</a:t>
            </a:fld>
            <a:endParaRPr lang="de-DE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73274" y="6374114"/>
            <a:ext cx="631226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ABA4476-3208-40A3-B3DA-BCE05B8C902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8369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781175"/>
            <a:ext cx="10515600" cy="467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de-DE" dirty="0" smtClean="0"/>
              <a:t>Headline</a:t>
            </a:r>
            <a:endParaRPr lang="en-US" dirty="0"/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9525000" y="6374113"/>
            <a:ext cx="196729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Vorgestellt am </a:t>
            </a:r>
            <a:fld id="{B0C7332E-7DB3-429E-9E79-FF4D39046953}" type="datetime1">
              <a:rPr lang="de-DE" smtClean="0"/>
              <a:pPr/>
              <a:t>04.02.2026</a:t>
            </a:fld>
            <a:endParaRPr lang="de-DE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673274" y="6374114"/>
            <a:ext cx="63122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BA4476-3208-40A3-B3DA-BCE05B8C902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838200" y="2290113"/>
            <a:ext cx="10515600" cy="388992"/>
          </a:xfrm>
        </p:spPr>
        <p:txBody>
          <a:bodyPr>
            <a:normAutofit/>
          </a:bodyPr>
          <a:lstStyle>
            <a:lvl1pPr marL="0" indent="0" algn="l">
              <a:buNone/>
              <a:defRPr sz="2400" b="1" i="1">
                <a:solidFill>
                  <a:srgbClr val="009B4E">
                    <a:alpha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err="1" smtClean="0"/>
              <a:t>Subline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1"/>
          </p:nvPr>
        </p:nvSpPr>
        <p:spPr>
          <a:xfrm>
            <a:off x="838198" y="2872995"/>
            <a:ext cx="10515602" cy="330396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</a:lstStyle>
          <a:p>
            <a:pPr lvl="0"/>
            <a:r>
              <a:rPr lang="de-DE" dirty="0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402399698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5120"/>
            <a:ext cx="10515600" cy="62753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/>
            </a:lvl1pPr>
          </a:lstStyle>
          <a:p>
            <a:r>
              <a:rPr lang="de-DE" dirty="0" err="1" smtClean="0"/>
              <a:t>Präsentations</a:t>
            </a:r>
            <a:r>
              <a:rPr lang="de-DE" dirty="0" smtClean="0"/>
              <a:t> Headline</a:t>
            </a:r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9525000" y="6374113"/>
            <a:ext cx="196729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Vorgestellt am </a:t>
            </a:r>
            <a:fld id="{B0C7332E-7DB3-429E-9E79-FF4D39046953}" type="datetime1">
              <a:rPr lang="de-DE" smtClean="0"/>
              <a:pPr/>
              <a:t>04.02.2026</a:t>
            </a:fld>
            <a:endParaRPr lang="de-DE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673274" y="6374114"/>
            <a:ext cx="63122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BA4476-3208-40A3-B3DA-BCE05B8C902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83125"/>
            <a:ext cx="5181600" cy="3746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0"/>
          </p:nvPr>
        </p:nvSpPr>
        <p:spPr>
          <a:xfrm>
            <a:off x="6172200" y="2283125"/>
            <a:ext cx="5181600" cy="3746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626634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 txBox="1">
            <a:spLocks/>
          </p:cNvSpPr>
          <p:nvPr userDrawn="1"/>
        </p:nvSpPr>
        <p:spPr>
          <a:xfrm>
            <a:off x="9525000" y="6374113"/>
            <a:ext cx="196729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Vorgestellt am </a:t>
            </a:r>
            <a:fld id="{B0C7332E-7DB3-429E-9E79-FF4D39046953}" type="datetime1">
              <a:rPr lang="de-DE" smtClean="0"/>
              <a:pPr/>
              <a:t>04.02.2026</a:t>
            </a:fld>
            <a:endParaRPr lang="de-DE" dirty="0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673274" y="6374114"/>
            <a:ext cx="63122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BA4476-3208-40A3-B3DA-BCE05B8C902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2168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009B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noFill/>
            </a:endParaRP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9525000" y="6374113"/>
            <a:ext cx="1967298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Vorgestellt </a:t>
            </a:r>
            <a:r>
              <a:rPr lang="de-DE" smtClean="0"/>
              <a:t>am </a:t>
            </a:r>
            <a:fld id="{B0C7332E-7DB3-429E-9E79-FF4D39046953}" type="datetime1">
              <a:rPr lang="de-DE" smtClean="0"/>
              <a:t>04.02.2026</a:t>
            </a:fld>
            <a:endParaRPr lang="de-DE" dirty="0"/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25908" y="6287245"/>
            <a:ext cx="455140" cy="455084"/>
          </a:xfrm>
          <a:prstGeom prst="rect">
            <a:avLst/>
          </a:prstGeom>
        </p:spPr>
      </p:pic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73274" y="6374114"/>
            <a:ext cx="631226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ABA4476-3208-40A3-B3DA-BCE05B8C902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847725" y="1712911"/>
            <a:ext cx="104489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857249" y="3086099"/>
            <a:ext cx="10439399" cy="3090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09" y="59535"/>
            <a:ext cx="1646971" cy="134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12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3" r:id="rId3"/>
    <p:sldLayoutId id="2147483676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9B4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>
          <a:xfrm>
            <a:off x="905759" y="2592584"/>
            <a:ext cx="10058400" cy="2874962"/>
          </a:xfrm>
        </p:spPr>
        <p:txBody>
          <a:bodyPr>
            <a:normAutofit/>
          </a:bodyPr>
          <a:lstStyle/>
          <a:p>
            <a:pPr algn="ctr"/>
            <a:r>
              <a:rPr lang="de-DE" sz="5300" dirty="0" smtClean="0"/>
              <a:t>Bürgerversammlung </a:t>
            </a:r>
            <a:br>
              <a:rPr lang="de-DE" sz="53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>Entwicklung des </a:t>
            </a:r>
            <a:br>
              <a:rPr lang="de-DE" sz="3600" dirty="0" smtClean="0"/>
            </a:br>
            <a:r>
              <a:rPr lang="de-DE" sz="3600" dirty="0" smtClean="0"/>
              <a:t>Naherholungsgebietes Dreiländersee</a:t>
            </a:r>
            <a:endParaRPr lang="de-DE" sz="3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BA4476-3208-40A3-B3DA-BCE05B8C9027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47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0819" y="634943"/>
            <a:ext cx="10515600" cy="1100008"/>
          </a:xfrm>
        </p:spPr>
        <p:txBody>
          <a:bodyPr>
            <a:normAutofit/>
          </a:bodyPr>
          <a:lstStyle/>
          <a:p>
            <a:r>
              <a:rPr lang="de-DE" sz="3600" dirty="0" smtClean="0"/>
              <a:t>Ausstehende Bauabschnitte 3 und 4</a:t>
            </a:r>
            <a:endParaRPr lang="de-DE" sz="360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11"/>
          </p:nvPr>
        </p:nvSpPr>
        <p:spPr>
          <a:xfrm>
            <a:off x="230819" y="985422"/>
            <a:ext cx="11656381" cy="5308846"/>
          </a:xfrm>
        </p:spPr>
        <p:txBody>
          <a:bodyPr/>
          <a:lstStyle/>
          <a:p>
            <a:r>
              <a:rPr lang="de-DE" dirty="0" smtClean="0"/>
              <a:t>							</a:t>
            </a:r>
            <a:endParaRPr lang="de-DE" dirty="0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5455157"/>
              </p:ext>
            </p:extLst>
          </p:nvPr>
        </p:nvGraphicFramePr>
        <p:xfrm>
          <a:off x="5998346" y="2157275"/>
          <a:ext cx="5699464" cy="4067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6" name="Acrobat Document" r:id="rId3" imgW="11343928" imgH="8020022" progId="Acrobat.Document.DC">
                  <p:embed/>
                </p:oleObj>
              </mc:Choice>
              <mc:Fallback>
                <p:oleObj name="Acrobat Document" r:id="rId3" imgW="11343928" imgH="802002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98346" y="2157275"/>
                        <a:ext cx="5699464" cy="40673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7972765"/>
              </p:ext>
            </p:extLst>
          </p:nvPr>
        </p:nvGraphicFramePr>
        <p:xfrm>
          <a:off x="76981" y="1819429"/>
          <a:ext cx="6335697" cy="37706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7" name="Acrobat Document" r:id="rId5" imgW="22707408" imgH="16040043" progId="Acrobat.Document.DC">
                  <p:embed/>
                </p:oleObj>
              </mc:Choice>
              <mc:Fallback>
                <p:oleObj name="Acrobat Document" r:id="rId5" imgW="22707408" imgH="1604004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981" y="1819429"/>
                        <a:ext cx="6335697" cy="37706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4527317" y="5691487"/>
            <a:ext cx="18853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Copyright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nsp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Hannover</a:t>
            </a:r>
            <a:endParaRPr lang="de-D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80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897623"/>
            <a:ext cx="10515600" cy="679508"/>
          </a:xfrm>
        </p:spPr>
        <p:txBody>
          <a:bodyPr>
            <a:normAutofit/>
          </a:bodyPr>
          <a:lstStyle/>
          <a:p>
            <a:r>
              <a:rPr lang="de-DE" sz="3600" dirty="0" smtClean="0"/>
              <a:t>Maßnahmen Dritter am Dreiländersee</a:t>
            </a:r>
            <a:endParaRPr lang="de-DE" sz="360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11"/>
          </p:nvPr>
        </p:nvSpPr>
        <p:spPr>
          <a:xfrm>
            <a:off x="838200" y="1577131"/>
            <a:ext cx="10515602" cy="4599832"/>
          </a:xfrm>
        </p:spPr>
        <p:txBody>
          <a:bodyPr>
            <a:normAutofit lnSpcReduction="10000"/>
          </a:bodyPr>
          <a:lstStyle/>
          <a:p>
            <a:endParaRPr lang="de-DE" dirty="0"/>
          </a:p>
          <a:p>
            <a:pPr algn="just"/>
            <a:r>
              <a:rPr lang="de-DE" dirty="0" smtClean="0"/>
              <a:t>Neben den öffentlichen Investitionen haben private Investoren zu einer attraktiven Gestaltung beigetragen:</a:t>
            </a:r>
            <a:endParaRPr lang="de-DE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 smtClean="0"/>
              <a:t>R-</a:t>
            </a:r>
            <a:r>
              <a:rPr lang="de-DE" dirty="0" err="1" smtClean="0"/>
              <a:t>Cafe</a:t>
            </a:r>
            <a:endParaRPr lang="de-DE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 err="1" smtClean="0"/>
              <a:t>Waterpark</a:t>
            </a:r>
            <a:endParaRPr lang="de-DE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 smtClean="0"/>
              <a:t>Tretbootverleih</a:t>
            </a:r>
          </a:p>
          <a:p>
            <a:endParaRPr lang="de-DE" dirty="0"/>
          </a:p>
          <a:p>
            <a:r>
              <a:rPr lang="de-DE" dirty="0" smtClean="0"/>
              <a:t>Weitere Projekte sind in Planung: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 smtClean="0"/>
              <a:t>Modernisierung des Anlagen am Campingplatz der Familie </a:t>
            </a:r>
            <a:r>
              <a:rPr lang="de-DE" dirty="0" err="1" smtClean="0"/>
              <a:t>Hewing</a:t>
            </a:r>
            <a:endParaRPr lang="de-DE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 smtClean="0"/>
              <a:t>Erweiterung des Hotels „Seeblick“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 smtClean="0"/>
              <a:t>Neubau des Gebäudes des Wassersportvereins Gronau e.V.</a:t>
            </a:r>
          </a:p>
        </p:txBody>
      </p:sp>
    </p:spTree>
    <p:extLst>
      <p:ext uri="{BB962C8B-B14F-4D97-AF65-F5344CB8AC3E}">
        <p14:creationId xmlns:p14="http://schemas.microsoft.com/office/powerpoint/2010/main" val="422892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48640"/>
            <a:ext cx="10515600" cy="539496"/>
          </a:xfrm>
        </p:spPr>
        <p:txBody>
          <a:bodyPr>
            <a:normAutofit/>
          </a:bodyPr>
          <a:lstStyle/>
          <a:p>
            <a:r>
              <a:rPr lang="de-DE" dirty="0" smtClean="0"/>
              <a:t>Impressionen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32" y="1339173"/>
            <a:ext cx="4361180" cy="2309283"/>
          </a:xfr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784" y="1339173"/>
            <a:ext cx="6547104" cy="332426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669580" y="4417219"/>
            <a:ext cx="34602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smtClean="0"/>
              <a:t>Fotos: </a:t>
            </a:r>
            <a:r>
              <a:rPr lang="de-DE" sz="1000" dirty="0" smtClean="0"/>
              <a:t>© </a:t>
            </a:r>
            <a:r>
              <a:rPr lang="de-DE" sz="1000" dirty="0" err="1" smtClean="0"/>
              <a:t>Rövekamp</a:t>
            </a:r>
            <a:r>
              <a:rPr lang="de-DE" sz="1000" dirty="0" smtClean="0"/>
              <a:t>, Camping + Freizeitanlage Dreiländersee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60397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/>
          <p:cNvPicPr>
            <a:picLocks noGrp="1" noChangeAspect="1"/>
          </p:cNvPicPr>
          <p:nvPr>
            <p:ph sz="half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29" y="2102708"/>
            <a:ext cx="4773181" cy="3303588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981" y="2102708"/>
            <a:ext cx="5476052" cy="330358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182101" y="5653271"/>
            <a:ext cx="15872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Fotos: © R-Café Gronau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401153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774976" y="4972902"/>
            <a:ext cx="15872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© </a:t>
            </a:r>
            <a:r>
              <a:rPr lang="de-DE" sz="1000" dirty="0" err="1" smtClean="0"/>
              <a:t>Waterpark</a:t>
            </a:r>
            <a:r>
              <a:rPr lang="de-DE" sz="1000" dirty="0" smtClean="0"/>
              <a:t> Gronau</a:t>
            </a:r>
            <a:endParaRPr lang="de-DE" sz="1000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half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76" y="1638608"/>
            <a:ext cx="4407125" cy="3303587"/>
          </a:xfrm>
          <a:prstGeom prst="rect">
            <a:avLst/>
          </a:prstGeom>
        </p:spPr>
      </p:pic>
      <p:pic>
        <p:nvPicPr>
          <p:cNvPr id="10" name="Inhaltsplatzhalt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289" y="2156778"/>
            <a:ext cx="5322973" cy="2785417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6171289" y="4972902"/>
            <a:ext cx="11478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©Stadt Gronau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73282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/>
          <p:cNvPicPr>
            <a:picLocks noGrp="1" noChangeAspect="1"/>
          </p:cNvPicPr>
          <p:nvPr>
            <p:ph sz="half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34" y="778567"/>
            <a:ext cx="5873045" cy="3303588"/>
          </a:xfr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476" y="2921880"/>
            <a:ext cx="5646366" cy="3176081"/>
          </a:xfrm>
          <a:prstGeom prst="rect">
            <a:avLst/>
          </a:prstGeom>
        </p:spPr>
      </p:pic>
      <p:sp>
        <p:nvSpPr>
          <p:cNvPr id="13" name="Inhaltsplatzhalter 5"/>
          <p:cNvSpPr txBox="1">
            <a:spLocks/>
          </p:cNvSpPr>
          <p:nvPr/>
        </p:nvSpPr>
        <p:spPr>
          <a:xfrm>
            <a:off x="649034" y="4082155"/>
            <a:ext cx="2571670" cy="2308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 smtClean="0"/>
              <a:t>© Restaurant Seeblick / Fam. </a:t>
            </a:r>
            <a:r>
              <a:rPr lang="de-DE" sz="1000" dirty="0" err="1" smtClean="0"/>
              <a:t>Kleideiter</a:t>
            </a:r>
            <a:endParaRPr lang="de-DE" sz="1000" dirty="0" smtClean="0"/>
          </a:p>
        </p:txBody>
      </p:sp>
      <p:sp>
        <p:nvSpPr>
          <p:cNvPr id="14" name="Inhaltsplatzhalter 5"/>
          <p:cNvSpPr txBox="1">
            <a:spLocks/>
          </p:cNvSpPr>
          <p:nvPr/>
        </p:nvSpPr>
        <p:spPr>
          <a:xfrm>
            <a:off x="5972476" y="6110052"/>
            <a:ext cx="1981526" cy="2308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 smtClean="0"/>
              <a:t>© Wassersportverein Gronau</a:t>
            </a:r>
          </a:p>
        </p:txBody>
      </p:sp>
    </p:spTree>
    <p:extLst>
      <p:ext uri="{BB962C8B-B14F-4D97-AF65-F5344CB8AC3E}">
        <p14:creationId xmlns:p14="http://schemas.microsoft.com/office/powerpoint/2010/main" val="52465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999779"/>
            <a:ext cx="10515600" cy="467448"/>
          </a:xfrm>
        </p:spPr>
        <p:txBody>
          <a:bodyPr>
            <a:normAutofit fontScale="90000"/>
          </a:bodyPr>
          <a:lstStyle/>
          <a:p>
            <a:r>
              <a:rPr lang="de-DE" dirty="0"/>
              <a:t>Geplante Projekte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0"/>
          </p:nvPr>
        </p:nvSpPr>
        <p:spPr>
          <a:xfrm>
            <a:off x="838200" y="1586623"/>
            <a:ext cx="10515600" cy="388992"/>
          </a:xfrm>
        </p:spPr>
        <p:txBody>
          <a:bodyPr>
            <a:normAutofit lnSpcReduction="10000"/>
          </a:bodyPr>
          <a:lstStyle/>
          <a:p>
            <a:r>
              <a:rPr lang="de-DE" dirty="0">
                <a:solidFill>
                  <a:srgbClr val="009B4E"/>
                </a:solidFill>
              </a:rPr>
              <a:t>Campingplatz Familie </a:t>
            </a:r>
            <a:r>
              <a:rPr lang="de-DE" dirty="0" err="1">
                <a:solidFill>
                  <a:srgbClr val="009B4E"/>
                </a:solidFill>
              </a:rPr>
              <a:t>Hewing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11"/>
          </p:nvPr>
        </p:nvSpPr>
        <p:spPr>
          <a:xfrm>
            <a:off x="5619404" y="2364607"/>
            <a:ext cx="5734396" cy="2729783"/>
          </a:xfrm>
        </p:spPr>
        <p:txBody>
          <a:bodyPr/>
          <a:lstStyle/>
          <a:p>
            <a:r>
              <a:rPr lang="de-DE" dirty="0"/>
              <a:t>Geplante Maßnahmen</a:t>
            </a:r>
            <a:r>
              <a:rPr lang="de-DE" dirty="0" smtClean="0"/>
              <a:t>:</a:t>
            </a:r>
          </a:p>
          <a:p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Neubau eines Empfangs- und </a:t>
            </a:r>
            <a:r>
              <a:rPr lang="de-DE" dirty="0" smtClean="0"/>
              <a:t>Sanitärgebäudes </a:t>
            </a:r>
            <a:r>
              <a:rPr lang="de-DE" dirty="0"/>
              <a:t>am </a:t>
            </a:r>
            <a:r>
              <a:rPr lang="de-DE" dirty="0" err="1"/>
              <a:t>Brechter</a:t>
            </a:r>
            <a:r>
              <a:rPr lang="de-DE" dirty="0"/>
              <a:t> Weg.</a:t>
            </a:r>
          </a:p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8" r="10009" b="44992"/>
          <a:stretch/>
        </p:blipFill>
        <p:spPr>
          <a:xfrm>
            <a:off x="362989" y="1975615"/>
            <a:ext cx="5256415" cy="426003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77576" y="6282921"/>
            <a:ext cx="5855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Auszug aus dem Vorentwurf zur Änderung des Bebauungsplans Nr. 63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475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999779"/>
            <a:ext cx="10515600" cy="467448"/>
          </a:xfrm>
        </p:spPr>
        <p:txBody>
          <a:bodyPr>
            <a:normAutofit fontScale="90000"/>
          </a:bodyPr>
          <a:lstStyle/>
          <a:p>
            <a:r>
              <a:rPr lang="de-DE" dirty="0"/>
              <a:t>Geplante Projekte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0"/>
          </p:nvPr>
        </p:nvSpPr>
        <p:spPr>
          <a:xfrm>
            <a:off x="838200" y="1586623"/>
            <a:ext cx="10515600" cy="388992"/>
          </a:xfrm>
        </p:spPr>
        <p:txBody>
          <a:bodyPr>
            <a:normAutofit lnSpcReduction="10000"/>
          </a:bodyPr>
          <a:lstStyle/>
          <a:p>
            <a:r>
              <a:rPr lang="de-DE" dirty="0" smtClean="0"/>
              <a:t>Wassersportverein Gronau</a:t>
            </a:r>
            <a:endParaRPr lang="de-DE" dirty="0"/>
          </a:p>
        </p:txBody>
      </p:sp>
      <p:pic>
        <p:nvPicPr>
          <p:cNvPr id="9" name="Inhaltsplatzhalter 6"/>
          <p:cNvPicPr>
            <a:picLocks noGrp="1" noChangeAspect="1"/>
          </p:cNvPicPr>
          <p:nvPr>
            <p:ph sz="half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75766" y="1238050"/>
            <a:ext cx="3560663" cy="5035796"/>
          </a:xfrm>
        </p:spPr>
      </p:pic>
      <p:sp>
        <p:nvSpPr>
          <p:cNvPr id="10" name="Inhaltsplatzhalter 5"/>
          <p:cNvSpPr txBox="1">
            <a:spLocks/>
          </p:cNvSpPr>
          <p:nvPr/>
        </p:nvSpPr>
        <p:spPr>
          <a:xfrm>
            <a:off x="838198" y="5182363"/>
            <a:ext cx="2484121" cy="2308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 smtClean="0"/>
              <a:t>© Dieter </a:t>
            </a:r>
            <a:r>
              <a:rPr lang="de-DE" sz="1000" dirty="0" err="1" smtClean="0"/>
              <a:t>Denne</a:t>
            </a:r>
            <a:r>
              <a:rPr lang="de-DE" sz="1000" dirty="0" smtClean="0"/>
              <a:t> Architekten Ingenieure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37613" y="1234967"/>
            <a:ext cx="3575539" cy="5056835"/>
          </a:xfrm>
          <a:prstGeom prst="rect">
            <a:avLst/>
          </a:prstGeom>
        </p:spPr>
      </p:pic>
      <p:sp>
        <p:nvSpPr>
          <p:cNvPr id="12" name="Inhaltsplatzhalter 5"/>
          <p:cNvSpPr txBox="1">
            <a:spLocks/>
          </p:cNvSpPr>
          <p:nvPr/>
        </p:nvSpPr>
        <p:spPr>
          <a:xfrm>
            <a:off x="6296965" y="5182363"/>
            <a:ext cx="2484121" cy="2308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 smtClean="0"/>
              <a:t>© Dieter </a:t>
            </a:r>
            <a:r>
              <a:rPr lang="de-DE" sz="1000" dirty="0" err="1" smtClean="0"/>
              <a:t>Denne</a:t>
            </a:r>
            <a:r>
              <a:rPr lang="de-DE" sz="1000" dirty="0" smtClean="0"/>
              <a:t> Architekten Ingenieure</a:t>
            </a:r>
          </a:p>
        </p:txBody>
      </p:sp>
    </p:spTree>
    <p:extLst>
      <p:ext uri="{BB962C8B-B14F-4D97-AF65-F5344CB8AC3E}">
        <p14:creationId xmlns:p14="http://schemas.microsoft.com/office/powerpoint/2010/main" val="607237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15882"/>
            <a:ext cx="10515600" cy="467448"/>
          </a:xfrm>
        </p:spPr>
        <p:txBody>
          <a:bodyPr>
            <a:normAutofit fontScale="90000"/>
          </a:bodyPr>
          <a:lstStyle/>
          <a:p>
            <a:r>
              <a:rPr lang="de-DE" dirty="0"/>
              <a:t>Geplante Projekte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0"/>
          </p:nvPr>
        </p:nvSpPr>
        <p:spPr>
          <a:xfrm>
            <a:off x="838200" y="1125940"/>
            <a:ext cx="10515600" cy="388992"/>
          </a:xfrm>
        </p:spPr>
        <p:txBody>
          <a:bodyPr>
            <a:normAutofit lnSpcReduction="10000"/>
          </a:bodyPr>
          <a:lstStyle/>
          <a:p>
            <a:r>
              <a:rPr lang="de-DE" dirty="0" smtClean="0"/>
              <a:t>Restaurant und Hotel Seeblick</a:t>
            </a:r>
            <a:endParaRPr lang="de-DE" dirty="0"/>
          </a:p>
        </p:txBody>
      </p:sp>
      <p:pic>
        <p:nvPicPr>
          <p:cNvPr id="4" name="Inhaltsplatzhalter 6"/>
          <p:cNvPicPr>
            <a:picLocks noGrp="1" noChangeAspect="1"/>
          </p:cNvPicPr>
          <p:nvPr>
            <p:ph sz="half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57542"/>
            <a:ext cx="3624862" cy="4886288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74" y="1557542"/>
            <a:ext cx="3977640" cy="4960620"/>
          </a:xfrm>
          <a:prstGeom prst="rect">
            <a:avLst/>
          </a:prstGeom>
        </p:spPr>
      </p:pic>
      <p:sp>
        <p:nvSpPr>
          <p:cNvPr id="6" name="Inhaltsplatzhalter 5"/>
          <p:cNvSpPr txBox="1">
            <a:spLocks/>
          </p:cNvSpPr>
          <p:nvPr/>
        </p:nvSpPr>
        <p:spPr>
          <a:xfrm>
            <a:off x="8920514" y="1557542"/>
            <a:ext cx="3051482" cy="2308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 smtClean="0"/>
              <a:t>Fotos: © Restaurant Seeblick / Fam. </a:t>
            </a:r>
            <a:r>
              <a:rPr lang="de-DE" sz="1000" dirty="0" err="1" smtClean="0"/>
              <a:t>Kleideiter</a:t>
            </a:r>
            <a:endParaRPr 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147258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3. Bestandsgebäude Tennishalle „</a:t>
            </a:r>
            <a:r>
              <a:rPr lang="de-DE" dirty="0" err="1" smtClean="0"/>
              <a:t>Brechter</a:t>
            </a:r>
            <a:r>
              <a:rPr lang="de-DE" dirty="0" smtClean="0"/>
              <a:t> Weg“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11"/>
          </p:nvPr>
        </p:nvSpPr>
        <p:spPr>
          <a:xfrm>
            <a:off x="838200" y="2720595"/>
            <a:ext cx="10515600" cy="3456368"/>
          </a:xfrm>
        </p:spPr>
        <p:txBody>
          <a:bodyPr>
            <a:normAutofit/>
          </a:bodyPr>
          <a:lstStyle/>
          <a:p>
            <a:pPr algn="ctr"/>
            <a:r>
              <a:rPr lang="de-DE" sz="2800" b="1" u="sng" dirty="0" smtClean="0"/>
              <a:t>Informationen zum Grundstück und jetzigen Zustand der Tennishalle:</a:t>
            </a:r>
          </a:p>
          <a:p>
            <a:endParaRPr lang="de-DE" sz="2000" dirty="0" smtClean="0"/>
          </a:p>
          <a:p>
            <a:r>
              <a:rPr lang="de-DE" dirty="0" smtClean="0"/>
              <a:t>Lage: Gemarkung Gronau, Flur 20, Flurstück 290 (9.350 m² groß), „Am </a:t>
            </a:r>
            <a:r>
              <a:rPr lang="de-DE" dirty="0" err="1" smtClean="0"/>
              <a:t>Brechter</a:t>
            </a:r>
            <a:r>
              <a:rPr lang="de-DE" dirty="0" smtClean="0"/>
              <a:t> Weg“</a:t>
            </a:r>
          </a:p>
          <a:p>
            <a:endParaRPr lang="de-DE" dirty="0" smtClean="0"/>
          </a:p>
          <a:p>
            <a:r>
              <a:rPr lang="de-DE" dirty="0" smtClean="0"/>
              <a:t>Das Flurstück befindet sich im Bebauungs-Plan 62-5 (Sondergebiet) mit der Zweckbestimmung „Sportgebiet“.</a:t>
            </a:r>
          </a:p>
          <a:p>
            <a:endParaRPr lang="de-DE" dirty="0" smtClean="0"/>
          </a:p>
          <a:p>
            <a:pPr marL="457200" indent="-457200">
              <a:buAutoNum type="arabicPeriod"/>
            </a:pPr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474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4000" dirty="0" smtClean="0"/>
              <a:t>Tagesordnung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11"/>
          </p:nvPr>
        </p:nvSpPr>
        <p:spPr/>
        <p:txBody>
          <a:bodyPr>
            <a:normAutofit/>
          </a:bodyPr>
          <a:lstStyle/>
          <a:p>
            <a:pPr marL="457200" indent="-457200" algn="just">
              <a:buAutoNum type="arabicPeriod"/>
            </a:pPr>
            <a:r>
              <a:rPr lang="de-DE" sz="2800" b="1" dirty="0" smtClean="0"/>
              <a:t>Beweggründe für eine Bürgerversammlung</a:t>
            </a:r>
          </a:p>
          <a:p>
            <a:pPr marL="457200" indent="-457200" algn="just">
              <a:buAutoNum type="arabicPeriod"/>
            </a:pPr>
            <a:r>
              <a:rPr lang="de-DE" sz="2800" b="1" dirty="0" smtClean="0"/>
              <a:t>Präsentation zum aktuellen Sachstand</a:t>
            </a:r>
          </a:p>
          <a:p>
            <a:pPr marL="457200" indent="-457200" algn="just">
              <a:buAutoNum type="arabicPeriod"/>
            </a:pPr>
            <a:r>
              <a:rPr lang="de-DE" sz="2800" b="1" dirty="0" smtClean="0"/>
              <a:t>Tennishalle „</a:t>
            </a:r>
            <a:r>
              <a:rPr lang="de-DE" sz="2800" b="1" dirty="0" err="1" smtClean="0"/>
              <a:t>Brechter</a:t>
            </a:r>
            <a:r>
              <a:rPr lang="de-DE" sz="2800" b="1" dirty="0" smtClean="0"/>
              <a:t> Weg“</a:t>
            </a:r>
          </a:p>
          <a:p>
            <a:pPr marL="457200" indent="-457200" algn="just">
              <a:buAutoNum type="arabicPeriod"/>
            </a:pPr>
            <a:r>
              <a:rPr lang="de-DE" sz="2800" b="1" dirty="0" smtClean="0"/>
              <a:t>Diskussion / Austausch / Vorschläge</a:t>
            </a:r>
          </a:p>
          <a:p>
            <a:pPr marL="457200" indent="-457200" algn="just">
              <a:buAutoNum type="arabicPeriod"/>
            </a:pPr>
            <a:r>
              <a:rPr lang="de-DE" sz="2800" b="1" dirty="0" smtClean="0"/>
              <a:t>Wie geht es weiter?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262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933277"/>
            <a:ext cx="10515600" cy="467448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3. Bestandsgebäude Tennishalle „</a:t>
            </a:r>
            <a:r>
              <a:rPr lang="de-DE" dirty="0" err="1" smtClean="0"/>
              <a:t>Brechter</a:t>
            </a:r>
            <a:r>
              <a:rPr lang="de-DE" dirty="0" smtClean="0"/>
              <a:t> Weg“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0"/>
          </p:nvPr>
        </p:nvSpPr>
        <p:spPr>
          <a:xfrm>
            <a:off x="838198" y="1400725"/>
            <a:ext cx="10515600" cy="388992"/>
          </a:xfrm>
        </p:spPr>
        <p:txBody>
          <a:bodyPr>
            <a:normAutofit lnSpcReduction="10000"/>
          </a:bodyPr>
          <a:lstStyle/>
          <a:p>
            <a:r>
              <a:rPr lang="de-DE" dirty="0" smtClean="0"/>
              <a:t>Informationen zum Grundstück und jetzigem Zustand der Tennishalle	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11"/>
          </p:nvPr>
        </p:nvSpPr>
        <p:spPr>
          <a:xfrm>
            <a:off x="838198" y="2028304"/>
            <a:ext cx="4947460" cy="4605251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Gemarkung Gronau, Flur 20, Flurstück 290 (9.350 m²)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Bebauungsplan Nr. 62 (</a:t>
            </a:r>
            <a:r>
              <a:rPr lang="de-DE" dirty="0" err="1" smtClean="0"/>
              <a:t>i.d.F</a:t>
            </a:r>
            <a:r>
              <a:rPr lang="de-DE" dirty="0" smtClean="0"/>
              <a:t>. 5. Änderung) – Sondergebiet mit der Zweckbestimmung „Sportgebiet“</a:t>
            </a:r>
          </a:p>
          <a:p>
            <a:pPr defTabSz="365125"/>
            <a:r>
              <a:rPr lang="de-DE" dirty="0"/>
              <a:t>	</a:t>
            </a:r>
            <a:r>
              <a:rPr lang="de-DE" dirty="0" smtClean="0"/>
              <a:t>Zulässig sind:</a:t>
            </a:r>
          </a:p>
          <a:p>
            <a:pPr marL="714375" indent="-342900" defTabSz="365125">
              <a:buFont typeface="Symbol" panose="05050102010706020507" pitchFamily="18" charset="2"/>
              <a:buChar char="-"/>
            </a:pPr>
            <a:r>
              <a:rPr lang="de-DE" dirty="0"/>
              <a:t>	</a:t>
            </a:r>
            <a:r>
              <a:rPr lang="de-DE" dirty="0" smtClean="0"/>
              <a:t>Sportanlagen</a:t>
            </a:r>
          </a:p>
          <a:p>
            <a:pPr marL="714375" indent="-342900" defTabSz="365125">
              <a:buFont typeface="Symbol" panose="05050102010706020507" pitchFamily="18" charset="2"/>
              <a:buChar char="-"/>
            </a:pPr>
            <a:r>
              <a:rPr lang="de-DE" dirty="0" smtClean="0"/>
              <a:t>Vereinsheime mit einer Wohnung für Aufsichtspersonen</a:t>
            </a:r>
          </a:p>
          <a:p>
            <a:pPr marL="714375" indent="-342900" defTabSz="365125">
              <a:buFont typeface="Symbol" panose="05050102010706020507" pitchFamily="18" charset="2"/>
              <a:buChar char="-"/>
            </a:pPr>
            <a:r>
              <a:rPr lang="de-DE" dirty="0" smtClean="0"/>
              <a:t>Stellplätze und Garagen für die zulässige Nutzung</a:t>
            </a:r>
          </a:p>
          <a:p>
            <a:pPr marL="714375" indent="-342900" defTabSz="365125">
              <a:buFont typeface="Symbol" panose="05050102010706020507" pitchFamily="18" charset="2"/>
              <a:buChar char="-"/>
            </a:pPr>
            <a:r>
              <a:rPr lang="de-DE" dirty="0" smtClean="0"/>
              <a:t>Der Sportnutzung dienende Nebenanlagen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 smtClean="0"/>
          </a:p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6" b="12692"/>
          <a:stretch/>
        </p:blipFill>
        <p:spPr>
          <a:xfrm rot="5400000">
            <a:off x="6409820" y="1750026"/>
            <a:ext cx="4471416" cy="470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30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433560" y="2954871"/>
            <a:ext cx="1638993" cy="467448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Luftbild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0"/>
          <a:stretch/>
        </p:blipFill>
        <p:spPr>
          <a:xfrm rot="5400000">
            <a:off x="1627554" y="-1117677"/>
            <a:ext cx="6137996" cy="9079992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404943" y="6426558"/>
            <a:ext cx="97654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1000" dirty="0">
                <a:solidFill>
                  <a:prstClr val="black"/>
                </a:solidFill>
              </a:rPr>
              <a:t>© </a:t>
            </a:r>
            <a:r>
              <a:rPr lang="de-DE" sz="1000" dirty="0" smtClean="0">
                <a:solidFill>
                  <a:prstClr val="black"/>
                </a:solidFill>
              </a:rPr>
              <a:t>Kreis Borken</a:t>
            </a:r>
            <a:endParaRPr lang="de-DE" sz="1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13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933277"/>
            <a:ext cx="10515600" cy="467448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Tennishalle „</a:t>
            </a:r>
            <a:r>
              <a:rPr lang="de-DE" dirty="0" err="1" smtClean="0"/>
              <a:t>Brechter</a:t>
            </a:r>
            <a:r>
              <a:rPr lang="de-DE" dirty="0" smtClean="0"/>
              <a:t> Weg“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0"/>
          </p:nvPr>
        </p:nvSpPr>
        <p:spPr>
          <a:xfrm>
            <a:off x="838198" y="1553372"/>
            <a:ext cx="10515600" cy="388992"/>
          </a:xfrm>
        </p:spPr>
        <p:txBody>
          <a:bodyPr>
            <a:normAutofit lnSpcReduction="10000"/>
          </a:bodyPr>
          <a:lstStyle/>
          <a:p>
            <a:r>
              <a:rPr lang="de-DE" dirty="0" smtClean="0"/>
              <a:t>Informationen zum Gebäude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11"/>
          </p:nvPr>
        </p:nvSpPr>
        <p:spPr>
          <a:xfrm>
            <a:off x="838198" y="2460567"/>
            <a:ext cx="10515602" cy="371639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Bebaute Fläche: ca. 3.400 m²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mtClean="0"/>
              <a:t>Eingeschossig</a:t>
            </a:r>
            <a:endParaRPr lang="de-D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Seit Jahren leerstehend und nicht mehr genutzt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Schadstoffgutachten liegt vor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Je nach Nutzung können Teilbereiche erhalten bleiben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Wenn eine Um- oder Neunutzung nicht mit dem gültigen Planungsrecht vereinbar ist, muss der Bebauungsplan angepasst oder geändert werden.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Gegebenenfalls kann die Anpassung auch vorhabenbezogen erfolgen.</a:t>
            </a:r>
          </a:p>
        </p:txBody>
      </p:sp>
    </p:spTree>
    <p:extLst>
      <p:ext uri="{BB962C8B-B14F-4D97-AF65-F5344CB8AC3E}">
        <p14:creationId xmlns:p14="http://schemas.microsoft.com/office/powerpoint/2010/main" val="2915744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4702" y="3410469"/>
            <a:ext cx="10515600" cy="467448"/>
          </a:xfrm>
        </p:spPr>
        <p:txBody>
          <a:bodyPr>
            <a:noAutofit/>
          </a:bodyPr>
          <a:lstStyle/>
          <a:p>
            <a:r>
              <a:rPr lang="de-DE" dirty="0" smtClean="0"/>
              <a:t>4. Diskussion / Austausch / Vorschläge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9608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1080" y="983153"/>
            <a:ext cx="10515600" cy="467448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5. Wie geht es weiter?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11"/>
          </p:nvPr>
        </p:nvSpPr>
        <p:spPr>
          <a:xfrm>
            <a:off x="838198" y="1679171"/>
            <a:ext cx="10515602" cy="4497792"/>
          </a:xfrm>
        </p:spPr>
        <p:txBody>
          <a:bodyPr>
            <a:normAutofit lnSpcReduction="10000"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de-DE" dirty="0" smtClean="0"/>
              <a:t>Auswertung der Anfragen und Anregungen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de-DE" dirty="0" smtClean="0"/>
              <a:t>Vorbereitung der Auswertung für die weiteren politischen Beratungen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de-DE" dirty="0" smtClean="0"/>
              <a:t>Beratung und Beschlussfassungen in den zuständigen politischen Gremien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de-DE" dirty="0" smtClean="0"/>
              <a:t>Bekanntgabe und Veröffentlichung der Beschlüsse (Presse, Homepage der Stadt Gronau)</a:t>
            </a:r>
          </a:p>
          <a:p>
            <a:pPr algn="just">
              <a:lnSpc>
                <a:spcPct val="120000"/>
              </a:lnSpc>
            </a:pPr>
            <a:endParaRPr lang="de-DE" dirty="0" smtClean="0"/>
          </a:p>
          <a:p>
            <a:pPr algn="ctr">
              <a:lnSpc>
                <a:spcPct val="120000"/>
              </a:lnSpc>
            </a:pPr>
            <a:r>
              <a:rPr lang="de-DE" dirty="0" smtClean="0">
                <a:solidFill>
                  <a:srgbClr val="009B4E"/>
                </a:solidFill>
              </a:rPr>
              <a:t>Mit einer abschließenden Entscheidung ist voraussichtlich </a:t>
            </a:r>
          </a:p>
          <a:p>
            <a:pPr algn="ctr">
              <a:lnSpc>
                <a:spcPct val="120000"/>
              </a:lnSpc>
            </a:pPr>
            <a:r>
              <a:rPr lang="de-DE" dirty="0" smtClean="0">
                <a:solidFill>
                  <a:srgbClr val="009B4E"/>
                </a:solidFill>
              </a:rPr>
              <a:t>im Laufe des Jahres 2026 zu rechnen.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12079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		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11"/>
          </p:nvPr>
        </p:nvSpPr>
        <p:spPr>
          <a:xfrm>
            <a:off x="838200" y="2334002"/>
            <a:ext cx="10515602" cy="2192309"/>
          </a:xfrm>
        </p:spPr>
        <p:txBody>
          <a:bodyPr/>
          <a:lstStyle/>
          <a:p>
            <a:endParaRPr lang="de-DE" b="1" dirty="0" smtClean="0"/>
          </a:p>
          <a:p>
            <a:endParaRPr lang="de-DE" b="1" dirty="0" smtClean="0"/>
          </a:p>
          <a:p>
            <a:pPr algn="ctr"/>
            <a:r>
              <a:rPr lang="de-DE" sz="3600" b="1" dirty="0" smtClean="0">
                <a:solidFill>
                  <a:srgbClr val="009B4E"/>
                </a:solidFill>
              </a:rPr>
              <a:t>Vielen Dank!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790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933335"/>
            <a:ext cx="10515600" cy="467448"/>
          </a:xfrm>
        </p:spPr>
        <p:txBody>
          <a:bodyPr>
            <a:noAutofit/>
          </a:bodyPr>
          <a:lstStyle/>
          <a:p>
            <a:r>
              <a:rPr lang="de-DE" dirty="0" smtClean="0"/>
              <a:t>1. Beweggründe für eine Bürgerversammlung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11"/>
          </p:nvPr>
        </p:nvSpPr>
        <p:spPr>
          <a:xfrm>
            <a:off x="838200" y="1941921"/>
            <a:ext cx="10515602" cy="4244769"/>
          </a:xfrm>
        </p:spPr>
        <p:txBody>
          <a:bodyPr>
            <a:normAutofit/>
          </a:bodyPr>
          <a:lstStyle/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2600" dirty="0" smtClean="0"/>
              <a:t>Beendigung des Erbbaurechtsvertrages</a:t>
            </a: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2600" dirty="0" smtClean="0"/>
              <a:t>Investorenanfrage</a:t>
            </a: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2600" dirty="0" smtClean="0"/>
              <a:t>Entscheidung der Politik, öffentlich über eine Planung des Areals zu diskutieren</a:t>
            </a:r>
          </a:p>
          <a:p>
            <a:pPr algn="just">
              <a:lnSpc>
                <a:spcPct val="120000"/>
              </a:lnSpc>
            </a:pPr>
            <a:r>
              <a:rPr lang="de-DE" sz="2600" b="1" dirty="0" smtClean="0">
                <a:solidFill>
                  <a:srgbClr val="009B4E"/>
                </a:solidFill>
              </a:rPr>
              <a:t>Ziel: </a:t>
            </a:r>
          </a:p>
          <a:p>
            <a:pPr algn="just">
              <a:lnSpc>
                <a:spcPct val="120000"/>
              </a:lnSpc>
            </a:pPr>
            <a:r>
              <a:rPr lang="de-DE" sz="2600" dirty="0" smtClean="0"/>
              <a:t>Aktive Beteiligung aller Interessierten zur Weiterentwicklung des Naherholungsgebietes „Dreiländersee“ </a:t>
            </a:r>
          </a:p>
          <a:p>
            <a:pPr algn="just">
              <a:lnSpc>
                <a:spcPct val="120000"/>
              </a:lnSpc>
            </a:pPr>
            <a:endParaRPr lang="de-DE" sz="2600" dirty="0"/>
          </a:p>
        </p:txBody>
      </p:sp>
    </p:spTree>
    <p:extLst>
      <p:ext uri="{BB962C8B-B14F-4D97-AF65-F5344CB8AC3E}">
        <p14:creationId xmlns:p14="http://schemas.microsoft.com/office/powerpoint/2010/main" val="231570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8" y="1303506"/>
            <a:ext cx="10515602" cy="945117"/>
          </a:xfrm>
        </p:spPr>
        <p:txBody>
          <a:bodyPr>
            <a:normAutofit/>
          </a:bodyPr>
          <a:lstStyle/>
          <a:p>
            <a:pPr marL="442913" indent="-442913"/>
            <a:r>
              <a:rPr lang="de-DE" dirty="0"/>
              <a:t>2</a:t>
            </a:r>
            <a:r>
              <a:rPr lang="de-DE" dirty="0" smtClean="0"/>
              <a:t>. Präsentation zum aktuellen Sachstand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11"/>
          </p:nvPr>
        </p:nvSpPr>
        <p:spPr>
          <a:xfrm>
            <a:off x="913699" y="2248623"/>
            <a:ext cx="10515602" cy="393014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Gesamtübersicht der Planung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Beschlusslage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umgesetzte Bauabschnitte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ausstehende Bauabschnitte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Maßnahmen Dritter im Umfeld des Dreiländersees</a:t>
            </a:r>
          </a:p>
          <a:p>
            <a:r>
              <a:rPr lang="de-DE" dirty="0" smtClean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95618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743162"/>
            <a:ext cx="10515600" cy="925383"/>
          </a:xfrm>
        </p:spPr>
        <p:txBody>
          <a:bodyPr>
            <a:normAutofit/>
          </a:bodyPr>
          <a:lstStyle/>
          <a:p>
            <a:r>
              <a:rPr lang="de-DE" dirty="0" smtClean="0"/>
              <a:t>Chronologie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11"/>
          </p:nvPr>
        </p:nvSpPr>
        <p:spPr>
          <a:xfrm>
            <a:off x="838198" y="1885361"/>
            <a:ext cx="10515602" cy="3656592"/>
          </a:xfrm>
        </p:spPr>
        <p:txBody>
          <a:bodyPr>
            <a:normAutofit lnSpcReduction="10000"/>
          </a:bodyPr>
          <a:lstStyle/>
          <a:p>
            <a:pPr marL="358775" indent="-358775" defTabSz="763588">
              <a:buFont typeface="Arial" panose="020B0604020202020204" pitchFamily="34" charset="0"/>
              <a:buChar char="•"/>
            </a:pPr>
            <a:r>
              <a:rPr lang="de-DE" dirty="0" smtClean="0"/>
              <a:t>2017:	Erstellung eines Nutzungskonzeptes</a:t>
            </a:r>
          </a:p>
          <a:p>
            <a:pPr marL="342900" indent="-342900" defTabSz="763588">
              <a:buFont typeface="Arial" panose="020B0604020202020204" pitchFamily="34" charset="0"/>
              <a:buChar char="•"/>
            </a:pPr>
            <a:r>
              <a:rPr lang="de-DE" dirty="0" smtClean="0"/>
              <a:t>2018:	Fachausschüsse beraten und empfehlen dem Rat die 				Weiterentwicklung und Umsetzung des Nutzungskonzeptes</a:t>
            </a:r>
          </a:p>
          <a:p>
            <a:pPr marL="342900" indent="-342900" defTabSz="763588">
              <a:buFont typeface="Arial" panose="020B0604020202020204" pitchFamily="34" charset="0"/>
              <a:buChar char="•"/>
            </a:pPr>
            <a:r>
              <a:rPr lang="de-DE" dirty="0" smtClean="0"/>
              <a:t>2018:	Ratsbeschluss zur Weiterentwicklung und Umsetzung der 			Bauabschnitte 1 bis 4 des Nutzungskonzeptes</a:t>
            </a:r>
          </a:p>
          <a:p>
            <a:pPr marL="342900" indent="-342900" defTabSz="763588">
              <a:buFont typeface="Arial" panose="020B0604020202020204" pitchFamily="34" charset="0"/>
              <a:buChar char="•"/>
            </a:pPr>
            <a:r>
              <a:rPr lang="de-DE" dirty="0" smtClean="0"/>
              <a:t>2022:	Umsetzung der Ausführungsplanungen zum 1. und 2. 				Bauabschnitt</a:t>
            </a:r>
          </a:p>
          <a:p>
            <a:pPr marL="342900" indent="-342900" defTabSz="763588">
              <a:buFont typeface="Arial" panose="020B0604020202020204" pitchFamily="34" charset="0"/>
              <a:buChar char="•"/>
            </a:pPr>
            <a:r>
              <a:rPr lang="de-DE" dirty="0" smtClean="0"/>
              <a:t>2022:	Der Rat stoppt den Verkauf der ehemaligen Tennishalle</a:t>
            </a:r>
          </a:p>
          <a:p>
            <a:pPr marL="342900" indent="-342900" defTabSz="763588">
              <a:buFont typeface="Arial" panose="020B0604020202020204" pitchFamily="34" charset="0"/>
              <a:buChar char="•"/>
            </a:pPr>
            <a:r>
              <a:rPr lang="de-DE" dirty="0" smtClean="0"/>
              <a:t>2025:	Der Fachausschuss beschließt, </a:t>
            </a:r>
            <a:r>
              <a:rPr lang="de-DE" dirty="0"/>
              <a:t>aufgrund der Haushaltslage </a:t>
            </a:r>
            <a:r>
              <a:rPr lang="de-DE" dirty="0" smtClean="0"/>
              <a:t>auf 		die weitere Umsetzung der Bauabschnitte 3 und 4 zu </a:t>
            </a:r>
            <a:r>
              <a:rPr lang="de-DE" dirty="0"/>
              <a:t>verzichten </a:t>
            </a:r>
            <a:endParaRPr lang="de-DE" dirty="0" smtClean="0"/>
          </a:p>
          <a:p>
            <a:pPr marL="342900" indent="-342900" defTabSz="1074738">
              <a:buFont typeface="Arial" panose="020B0604020202020204" pitchFamily="34" charset="0"/>
              <a:buChar char="•"/>
            </a:pPr>
            <a:endParaRPr lang="de-DE" sz="1800" dirty="0" smtClean="0"/>
          </a:p>
          <a:p>
            <a:pPr marL="342900" indent="-342900" defTabSz="1074738">
              <a:buFont typeface="Arial" panose="020B0604020202020204" pitchFamily="34" charset="0"/>
              <a:buChar char="•"/>
            </a:pPr>
            <a:endParaRPr lang="de-DE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642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844202"/>
            <a:ext cx="10515600" cy="575314"/>
          </a:xfrm>
        </p:spPr>
        <p:txBody>
          <a:bodyPr>
            <a:normAutofit/>
          </a:bodyPr>
          <a:lstStyle/>
          <a:p>
            <a:r>
              <a:rPr lang="de-DE" dirty="0" smtClean="0"/>
              <a:t>Umsetzung Bauabschnitte 1 und 2</a:t>
            </a:r>
            <a:endParaRPr lang="de-DE" dirty="0"/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1084083" y="160255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9222691"/>
              </p:ext>
            </p:extLst>
          </p:nvPr>
        </p:nvGraphicFramePr>
        <p:xfrm>
          <a:off x="838200" y="1555421"/>
          <a:ext cx="963930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Acrobat Document" r:id="rId3" imgW="38337934" imgH="16040005" progId="Acrobat.Document.DC">
                  <p:embed/>
                </p:oleObj>
              </mc:Choice>
              <mc:Fallback>
                <p:oleObj name="Acrobat Document" r:id="rId3" imgW="38337934" imgH="16040005" progId="Acrobat.Document.DC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6542" b="11758"/>
                      <a:stretch>
                        <a:fillRect/>
                      </a:stretch>
                    </p:blipFill>
                    <p:spPr bwMode="auto">
                      <a:xfrm>
                        <a:off x="838200" y="1555421"/>
                        <a:ext cx="9639300" cy="426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8531257" y="5822621"/>
            <a:ext cx="19462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Copyright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nsp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Hannover</a:t>
            </a:r>
            <a:endParaRPr lang="de-D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42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844202"/>
            <a:ext cx="10515600" cy="575314"/>
          </a:xfrm>
        </p:spPr>
        <p:txBody>
          <a:bodyPr>
            <a:normAutofit/>
          </a:bodyPr>
          <a:lstStyle/>
          <a:p>
            <a:r>
              <a:rPr lang="de-DE" dirty="0" smtClean="0"/>
              <a:t>Umsetzung der Bauabschnitte 1 und 2</a:t>
            </a:r>
            <a:endParaRPr lang="de-DE" dirty="0"/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1084083" y="160255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9" name="Inhaltsplatzhalter 4"/>
          <p:cNvPicPr>
            <a:picLocks noGrp="1" noChangeAspect="1"/>
          </p:cNvPicPr>
          <p:nvPr>
            <p:ph sz="half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2556"/>
            <a:ext cx="4404784" cy="3303588"/>
          </a:xfr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147" y="1602556"/>
            <a:ext cx="5810653" cy="435799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3790604" y="5719156"/>
            <a:ext cx="14523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Fotos: ©Stadt Gronau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12230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844202"/>
            <a:ext cx="10515600" cy="575314"/>
          </a:xfrm>
        </p:spPr>
        <p:txBody>
          <a:bodyPr>
            <a:normAutofit/>
          </a:bodyPr>
          <a:lstStyle/>
          <a:p>
            <a:r>
              <a:rPr lang="de-DE" dirty="0" smtClean="0"/>
              <a:t>Umsetzung Bauabschnitte 1 und 2</a:t>
            </a:r>
            <a:endParaRPr lang="de-DE" dirty="0"/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1084083" y="160255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66" y="1419516"/>
            <a:ext cx="3698942" cy="493192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501" y="2609938"/>
            <a:ext cx="6651557" cy="3741501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904491" y="2363717"/>
            <a:ext cx="14523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Fotos: ©Stadt Gronau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40749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844202"/>
            <a:ext cx="10515600" cy="575314"/>
          </a:xfrm>
        </p:spPr>
        <p:txBody>
          <a:bodyPr>
            <a:normAutofit/>
          </a:bodyPr>
          <a:lstStyle/>
          <a:p>
            <a:r>
              <a:rPr lang="de-DE" dirty="0" smtClean="0"/>
              <a:t>Umsetzung Bauabschnitte 1 und 2</a:t>
            </a:r>
            <a:endParaRPr lang="de-DE" dirty="0"/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1084083" y="160255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5" name="Inhaltsplatzhalter 14"/>
          <p:cNvPicPr>
            <a:picLocks noGrp="1" noChangeAspect="1"/>
          </p:cNvPicPr>
          <p:nvPr>
            <p:ph sz="half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85597"/>
            <a:ext cx="5079369" cy="3809527"/>
          </a:xfr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431" y="1785597"/>
            <a:ext cx="5079369" cy="380952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548241" y="5655053"/>
            <a:ext cx="14523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Fotos: ©Stadt Gronau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6498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Benutzerdefiniert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4E"/>
      </a:accent1>
      <a:accent2>
        <a:srgbClr val="F5D300"/>
      </a:accent2>
      <a:accent3>
        <a:srgbClr val="5B5F62"/>
      </a:accent3>
      <a:accent4>
        <a:srgbClr val="00B0DC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632</Words>
  <Application>Microsoft Office PowerPoint</Application>
  <PresentationFormat>Breitbild</PresentationFormat>
  <Paragraphs>116</Paragraphs>
  <Slides>25</Slides>
  <Notes>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1" baseType="lpstr">
      <vt:lpstr>Arial</vt:lpstr>
      <vt:lpstr>Calibri</vt:lpstr>
      <vt:lpstr>Symbol</vt:lpstr>
      <vt:lpstr>Wingdings</vt:lpstr>
      <vt:lpstr>Office</vt:lpstr>
      <vt:lpstr>Acrobat Document</vt:lpstr>
      <vt:lpstr>Bürgerversammlung   Entwicklung des  Naherholungsgebietes Dreiländersee</vt:lpstr>
      <vt:lpstr>Tagesordnung</vt:lpstr>
      <vt:lpstr>1. Beweggründe für eine Bürgerversammlung</vt:lpstr>
      <vt:lpstr>2. Präsentation zum aktuellen Sachstand</vt:lpstr>
      <vt:lpstr>Chronologie</vt:lpstr>
      <vt:lpstr>Umsetzung Bauabschnitte 1 und 2</vt:lpstr>
      <vt:lpstr>Umsetzung der Bauabschnitte 1 und 2</vt:lpstr>
      <vt:lpstr>Umsetzung Bauabschnitte 1 und 2</vt:lpstr>
      <vt:lpstr>Umsetzung Bauabschnitte 1 und 2</vt:lpstr>
      <vt:lpstr>Ausstehende Bauabschnitte 3 und 4</vt:lpstr>
      <vt:lpstr>Maßnahmen Dritter am Dreiländersee</vt:lpstr>
      <vt:lpstr>Impressionen</vt:lpstr>
      <vt:lpstr>PowerPoint-Präsentation</vt:lpstr>
      <vt:lpstr>PowerPoint-Präsentation</vt:lpstr>
      <vt:lpstr>PowerPoint-Präsentation</vt:lpstr>
      <vt:lpstr>Geplante Projekte</vt:lpstr>
      <vt:lpstr>Geplante Projekte</vt:lpstr>
      <vt:lpstr>Geplante Projekte</vt:lpstr>
      <vt:lpstr>3. Bestandsgebäude Tennishalle „Brechter Weg“</vt:lpstr>
      <vt:lpstr>3. Bestandsgebäude Tennishalle „Brechter Weg“</vt:lpstr>
      <vt:lpstr>Luftbild</vt:lpstr>
      <vt:lpstr>Tennishalle „Brechter Weg“</vt:lpstr>
      <vt:lpstr>4. Diskussion / Austausch / Vorschläge</vt:lpstr>
      <vt:lpstr>5. Wie geht es weiter?</vt:lpstr>
      <vt:lpstr>  </vt:lpstr>
    </vt:vector>
  </TitlesOfParts>
  <Company>Stadt Gronau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DingKi</dc:creator>
  <cp:lastModifiedBy>LansMa</cp:lastModifiedBy>
  <cp:revision>130</cp:revision>
  <cp:lastPrinted>2026-01-20T16:13:15Z</cp:lastPrinted>
  <dcterms:created xsi:type="dcterms:W3CDTF">2022-05-09T12:21:00Z</dcterms:created>
  <dcterms:modified xsi:type="dcterms:W3CDTF">2026-02-04T10:51:31Z</dcterms:modified>
</cp:coreProperties>
</file>